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>
        <p:scale>
          <a:sx n="91" d="100"/>
          <a:sy n="91" d="100"/>
        </p:scale>
        <p:origin x="33" y="1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6202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426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0889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6647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1496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0295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1145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0092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1502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0726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53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70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127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231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733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783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070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F334C4F-D8FC-43A5-9C71-A344138173DB}" type="datetimeFigureOut">
              <a:rPr lang="nl-NL" smtClean="0"/>
              <a:t>6-10-2019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9A9A6-FBEA-43C1-9D06-1F0754B423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3154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no.nl/sites/default/files/files/Hand-out%20Presentatie%20workshop%20De%20opkomst%20van%20Close%20Reading%20nader%20bekeken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Close reading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Een korte inleiding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1351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130345" cy="1400530"/>
          </a:xfrm>
        </p:spPr>
        <p:txBody>
          <a:bodyPr/>
          <a:lstStyle/>
          <a:p>
            <a:r>
              <a:rPr lang="nl-NL" dirty="0"/>
              <a:t>Wat zijn de doelen van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>
                <a:solidFill>
                  <a:schemeClr val="accent1"/>
                </a:solidFill>
              </a:rPr>
              <a:t>close reading</a:t>
            </a:r>
            <a:r>
              <a:rPr lang="nl-NL" dirty="0"/>
              <a:t>?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03312" y="2052918"/>
            <a:ext cx="9549728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chemeClr val="accent1"/>
                </a:solidFill>
              </a:rPr>
              <a:t>Hoofddoel</a:t>
            </a:r>
            <a:r>
              <a:rPr lang="nl-NL" dirty="0">
                <a:solidFill>
                  <a:schemeClr val="accent1"/>
                </a:solidFill>
              </a:rPr>
              <a:t>: </a:t>
            </a:r>
          </a:p>
          <a:p>
            <a:pPr marL="0" indent="0">
              <a:buNone/>
            </a:pPr>
            <a:r>
              <a:rPr lang="nl-NL" dirty="0"/>
              <a:t>Fisher &amp; Frey (2012): Close reading is de praktijk dat </a:t>
            </a:r>
          </a:p>
          <a:p>
            <a:pPr marL="0" indent="0">
              <a:buNone/>
            </a:pPr>
            <a:r>
              <a:rPr lang="nl-NL" dirty="0"/>
              <a:t>leerlingen doelgericht kritisch een tekst onderzoeken </a:t>
            </a:r>
          </a:p>
          <a:p>
            <a:pPr marL="0" indent="0">
              <a:buNone/>
            </a:pPr>
            <a:r>
              <a:rPr lang="nl-NL" dirty="0"/>
              <a:t>door deze meerdere keren te lezen.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chemeClr val="accent1"/>
                </a:solidFill>
              </a:rPr>
              <a:t>Nevendoel: </a:t>
            </a:r>
          </a:p>
          <a:p>
            <a:pPr marL="0" indent="0">
              <a:buNone/>
            </a:pPr>
            <a:r>
              <a:rPr lang="nl-NL" dirty="0"/>
              <a:t>Leerlingen routines in het effectief omgaan met </a:t>
            </a:r>
            <a:r>
              <a:rPr lang="nl-NL" dirty="0" smtClean="0"/>
              <a:t>complexe </a:t>
            </a:r>
            <a:r>
              <a:rPr lang="nl-NL" dirty="0"/>
              <a:t>teksten bijbrengen.</a:t>
            </a:r>
          </a:p>
          <a:p>
            <a:pPr marL="0" indent="0">
              <a:buNone/>
            </a:pPr>
            <a:r>
              <a:rPr lang="nl-NL" dirty="0"/>
              <a:t>Het kunnen omgaan met moeilijke teksten is volgens </a:t>
            </a:r>
            <a:r>
              <a:rPr lang="nl-NL" dirty="0" err="1" smtClean="0"/>
              <a:t>McSparrow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Ruby (2014) de belangrijkste voorspeller </a:t>
            </a:r>
            <a:r>
              <a:rPr lang="nl-NL" dirty="0" smtClean="0"/>
              <a:t>voor </a:t>
            </a:r>
            <a:r>
              <a:rPr lang="nl-NL" dirty="0"/>
              <a:t>schoolsucces.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054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/>
              <a:t>WAAR GAAT HET BIJ </a:t>
            </a:r>
            <a:r>
              <a:rPr lang="nl-NL" sz="3200" dirty="0" smtClean="0"/>
              <a:t>CLOSE READING </a:t>
            </a:r>
            <a:r>
              <a:rPr lang="nl-NL" sz="3200" dirty="0"/>
              <a:t>OM? WAT ZIJN </a:t>
            </a:r>
            <a:r>
              <a:rPr lang="nl-NL" sz="3200" dirty="0" smtClean="0"/>
              <a:t>BELANGRIJKE </a:t>
            </a:r>
            <a:r>
              <a:rPr lang="nl-NL" sz="3200" dirty="0"/>
              <a:t>ACTIVITEITEN?</a:t>
            </a:r>
            <a:br>
              <a:rPr lang="nl-NL" sz="3200" dirty="0"/>
            </a:b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45656" y="1616739"/>
            <a:ext cx="9979847" cy="41954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dirty="0" smtClean="0"/>
              <a:t>Volgens </a:t>
            </a:r>
            <a:r>
              <a:rPr lang="nl-NL" dirty="0"/>
              <a:t>Fisher, Frey en </a:t>
            </a:r>
            <a:r>
              <a:rPr lang="nl-NL" dirty="0" smtClean="0"/>
              <a:t> </a:t>
            </a:r>
            <a:r>
              <a:rPr lang="nl-NL" dirty="0" err="1" smtClean="0"/>
              <a:t>Hattie</a:t>
            </a:r>
            <a:r>
              <a:rPr lang="nl-NL" dirty="0" smtClean="0"/>
              <a:t> (</a:t>
            </a:r>
            <a:r>
              <a:rPr lang="nl-NL" dirty="0"/>
              <a:t>2016</a:t>
            </a:r>
            <a:r>
              <a:rPr lang="nl-NL" dirty="0" smtClean="0"/>
              <a:t>):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Leerlingen </a:t>
            </a:r>
            <a:r>
              <a:rPr lang="nl-NL" dirty="0"/>
              <a:t>de tekst of een deel ervan </a:t>
            </a:r>
            <a:r>
              <a:rPr lang="nl-NL" dirty="0">
                <a:solidFill>
                  <a:schemeClr val="accent1"/>
                </a:solidFill>
              </a:rPr>
              <a:t>doelgericht laten </a:t>
            </a:r>
            <a:r>
              <a:rPr lang="nl-NL" dirty="0" smtClean="0">
                <a:solidFill>
                  <a:schemeClr val="accent1"/>
                </a:solidFill>
              </a:rPr>
              <a:t>(</a:t>
            </a:r>
            <a:r>
              <a:rPr lang="nl-NL" dirty="0">
                <a:solidFill>
                  <a:schemeClr val="accent1"/>
                </a:solidFill>
              </a:rPr>
              <a:t>her)lezen</a:t>
            </a:r>
            <a:r>
              <a:rPr lang="nl-NL" dirty="0"/>
              <a:t>;</a:t>
            </a:r>
          </a:p>
          <a:p>
            <a:pPr marL="0" indent="0">
              <a:buNone/>
            </a:pPr>
            <a:r>
              <a:rPr lang="nl-NL" dirty="0" smtClean="0"/>
              <a:t>Leerlingen </a:t>
            </a:r>
            <a:r>
              <a:rPr lang="nl-NL" dirty="0" smtClean="0">
                <a:solidFill>
                  <a:schemeClr val="accent1"/>
                </a:solidFill>
              </a:rPr>
              <a:t>aantekeningen laten </a:t>
            </a:r>
            <a:r>
              <a:rPr lang="nl-NL" dirty="0">
                <a:solidFill>
                  <a:schemeClr val="accent1"/>
                </a:solidFill>
              </a:rPr>
              <a:t>maken </a:t>
            </a:r>
            <a:r>
              <a:rPr lang="nl-NL" dirty="0"/>
              <a:t>om wat ze dachten </a:t>
            </a:r>
            <a:r>
              <a:rPr lang="nl-NL" dirty="0" smtClean="0"/>
              <a:t>vast </a:t>
            </a:r>
            <a:r>
              <a:rPr lang="nl-NL" dirty="0"/>
              <a:t>te kunnen houden;</a:t>
            </a:r>
          </a:p>
          <a:p>
            <a:pPr marL="0" indent="0">
              <a:buNone/>
            </a:pPr>
            <a:r>
              <a:rPr lang="nl-NL" dirty="0" smtClean="0"/>
              <a:t>Leerkrachten </a:t>
            </a:r>
            <a:r>
              <a:rPr lang="nl-NL" dirty="0"/>
              <a:t>die het leesproces sturen door </a:t>
            </a:r>
            <a:r>
              <a:rPr lang="nl-NL" dirty="0" smtClean="0">
                <a:solidFill>
                  <a:schemeClr val="accent1"/>
                </a:solidFill>
              </a:rPr>
              <a:t>tekstgerichte vragen </a:t>
            </a:r>
            <a:endParaRPr lang="nl-NL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nl-NL" dirty="0"/>
              <a:t>te stellen, te laten </a:t>
            </a:r>
            <a:r>
              <a:rPr lang="nl-NL" dirty="0" smtClean="0">
                <a:solidFill>
                  <a:schemeClr val="accent1"/>
                </a:solidFill>
              </a:rPr>
              <a:t>discussiëren</a:t>
            </a:r>
            <a:r>
              <a:rPr lang="nl-NL" dirty="0" smtClean="0"/>
              <a:t> en te </a:t>
            </a:r>
            <a:r>
              <a:rPr lang="nl-NL" dirty="0" smtClean="0">
                <a:solidFill>
                  <a:schemeClr val="accent1"/>
                </a:solidFill>
              </a:rPr>
              <a:t>analyseren</a:t>
            </a:r>
            <a:r>
              <a:rPr lang="nl-NL" dirty="0" smtClean="0"/>
              <a:t>;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Leerlingen </a:t>
            </a:r>
            <a:r>
              <a:rPr lang="nl-NL" dirty="0" smtClean="0">
                <a:solidFill>
                  <a:schemeClr val="accent1"/>
                </a:solidFill>
              </a:rPr>
              <a:t>verbanden</a:t>
            </a:r>
            <a:r>
              <a:rPr lang="nl-NL" dirty="0" smtClean="0"/>
              <a:t> in </a:t>
            </a:r>
            <a:r>
              <a:rPr lang="nl-NL" dirty="0"/>
              <a:t>de tekst laten leggen;</a:t>
            </a:r>
          </a:p>
          <a:p>
            <a:pPr marL="0" indent="0">
              <a:buNone/>
            </a:pPr>
            <a:r>
              <a:rPr lang="nl-NL" dirty="0" smtClean="0"/>
              <a:t>Het </a:t>
            </a:r>
            <a:r>
              <a:rPr lang="nl-NL" dirty="0" smtClean="0">
                <a:solidFill>
                  <a:schemeClr val="accent1"/>
                </a:solidFill>
              </a:rPr>
              <a:t>toepassen van </a:t>
            </a:r>
            <a:r>
              <a:rPr lang="nl-NL" dirty="0">
                <a:solidFill>
                  <a:schemeClr val="accent1"/>
                </a:solidFill>
              </a:rPr>
              <a:t>informatie </a:t>
            </a:r>
            <a:r>
              <a:rPr lang="nl-NL" dirty="0"/>
              <a:t>uit de tekst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Kortom: bij close reading staat het gefocust zijn op de </a:t>
            </a:r>
            <a:r>
              <a:rPr lang="nl-NL" dirty="0" smtClean="0">
                <a:solidFill>
                  <a:srgbClr val="FF0000"/>
                </a:solidFill>
              </a:rPr>
              <a:t>tekst centraal</a:t>
            </a:r>
            <a:r>
              <a:rPr lang="nl-NL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592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0" y="2052638"/>
            <a:ext cx="8947150" cy="4195762"/>
          </a:xfrm>
        </p:spPr>
        <p:txBody>
          <a:bodyPr>
            <a:normAutofit/>
          </a:bodyPr>
          <a:lstStyle/>
          <a:p>
            <a:r>
              <a:rPr lang="nl-NL" dirty="0" smtClean="0"/>
              <a:t> </a:t>
            </a:r>
            <a:endParaRPr lang="nl-NL" dirty="0"/>
          </a:p>
          <a:p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414884" y="482473"/>
            <a:ext cx="1052113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latin typeface="Arial" panose="020B0604020202020204" pitchFamily="34" charset="0"/>
              </a:rPr>
              <a:t>Stellen leesdoel</a:t>
            </a:r>
          </a:p>
          <a:p>
            <a:endParaRPr lang="nl-NL" sz="2800" dirty="0" smtClean="0">
              <a:latin typeface="Arial" panose="020B0604020202020204" pitchFamily="34" charset="0"/>
            </a:endParaRPr>
          </a:p>
          <a:p>
            <a:endParaRPr lang="nl-NL" sz="2800" dirty="0">
              <a:latin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</a:rPr>
              <a:t>Oriënterend </a:t>
            </a:r>
            <a:r>
              <a:rPr lang="nl-NL" sz="2800" dirty="0" smtClean="0">
                <a:latin typeface="Arial" panose="020B0604020202020204" pitchFamily="34" charset="0"/>
              </a:rPr>
              <a:t>lezen tekst (voor wie? Grote lijnen)</a:t>
            </a:r>
          </a:p>
          <a:p>
            <a:endParaRPr lang="nl-NL" sz="2800" dirty="0">
              <a:latin typeface="Arial" panose="020B0604020202020204" pitchFamily="34" charset="0"/>
            </a:endParaRPr>
          </a:p>
          <a:p>
            <a:endParaRPr lang="nl-NL" sz="2800" dirty="0" smtClean="0">
              <a:latin typeface="Arial" panose="020B0604020202020204" pitchFamily="34" charset="0"/>
            </a:endParaRPr>
          </a:p>
          <a:p>
            <a:r>
              <a:rPr lang="nl-NL" sz="2800" dirty="0" smtClean="0">
                <a:latin typeface="Arial" panose="020B0604020202020204" pitchFamily="34" charset="0"/>
              </a:rPr>
              <a:t>Gericht </a:t>
            </a:r>
            <a:r>
              <a:rPr lang="nl-NL" sz="2800" dirty="0">
                <a:latin typeface="Arial" panose="020B0604020202020204" pitchFamily="34" charset="0"/>
              </a:rPr>
              <a:t>lezen: </a:t>
            </a:r>
            <a:r>
              <a:rPr lang="nl-NL" sz="2800" dirty="0" smtClean="0">
                <a:latin typeface="Arial" panose="020B0604020202020204" pitchFamily="34" charset="0"/>
              </a:rPr>
              <a:t>waarom schreef </a:t>
            </a:r>
            <a:r>
              <a:rPr lang="nl-NL" sz="2800" dirty="0">
                <a:latin typeface="Arial" panose="020B0604020202020204" pitchFamily="34" charset="0"/>
              </a:rPr>
              <a:t>de </a:t>
            </a:r>
            <a:r>
              <a:rPr lang="nl-NL" sz="2800" dirty="0" smtClean="0">
                <a:latin typeface="Arial" panose="020B0604020202020204" pitchFamily="34" charset="0"/>
              </a:rPr>
              <a:t>schrijver </a:t>
            </a:r>
            <a:r>
              <a:rPr lang="nl-NL" sz="2800" dirty="0">
                <a:latin typeface="Arial" panose="020B0604020202020204" pitchFamily="34" charset="0"/>
              </a:rPr>
              <a:t>de </a:t>
            </a:r>
            <a:r>
              <a:rPr lang="nl-NL" sz="2800" dirty="0" smtClean="0">
                <a:latin typeface="Arial" panose="020B0604020202020204" pitchFamily="34" charset="0"/>
              </a:rPr>
              <a:t>tekst? (doel?)</a:t>
            </a:r>
          </a:p>
          <a:p>
            <a:endParaRPr lang="nl-NL" sz="2800" dirty="0" smtClean="0">
              <a:latin typeface="Arial" panose="020B0604020202020204" pitchFamily="34" charset="0"/>
            </a:endParaRPr>
          </a:p>
          <a:p>
            <a:endParaRPr lang="nl-NL" sz="2800" dirty="0">
              <a:latin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</a:rPr>
              <a:t>Lezen tekst </a:t>
            </a:r>
            <a:r>
              <a:rPr lang="nl-NL" sz="2800" dirty="0" smtClean="0">
                <a:latin typeface="Arial" panose="020B0604020202020204" pitchFamily="34" charset="0"/>
              </a:rPr>
              <a:t>om </a:t>
            </a:r>
            <a:r>
              <a:rPr lang="nl-NL" sz="2800" dirty="0">
                <a:latin typeface="Arial" panose="020B0604020202020204" pitchFamily="34" charset="0"/>
              </a:rPr>
              <a:t>vragen te </a:t>
            </a:r>
            <a:r>
              <a:rPr lang="nl-NL" sz="2800" dirty="0" smtClean="0">
                <a:latin typeface="Arial" panose="020B0604020202020204" pitchFamily="34" charset="0"/>
              </a:rPr>
              <a:t>beantwoorden of </a:t>
            </a:r>
            <a:r>
              <a:rPr lang="nl-NL" sz="2800" dirty="0">
                <a:latin typeface="Arial" panose="020B0604020202020204" pitchFamily="34" charset="0"/>
              </a:rPr>
              <a:t>voor </a:t>
            </a:r>
            <a:r>
              <a:rPr lang="nl-NL" sz="2800" dirty="0" smtClean="0">
                <a:latin typeface="Arial" panose="020B0604020202020204" pitchFamily="34" charset="0"/>
              </a:rPr>
              <a:t>stellingname</a:t>
            </a:r>
          </a:p>
          <a:p>
            <a:endParaRPr lang="nl-NL" sz="2800" dirty="0">
              <a:latin typeface="Arial" panose="020B0604020202020204" pitchFamily="34" charset="0"/>
            </a:endParaRPr>
          </a:p>
          <a:p>
            <a:endParaRPr lang="nl-NL" sz="2800" dirty="0" smtClean="0">
              <a:latin typeface="Arial" panose="020B0604020202020204" pitchFamily="34" charset="0"/>
            </a:endParaRPr>
          </a:p>
          <a:p>
            <a:r>
              <a:rPr lang="nl-NL" sz="2800" dirty="0" smtClean="0">
                <a:latin typeface="Arial" panose="020B0604020202020204" pitchFamily="34" charset="0"/>
              </a:rPr>
              <a:t>Leesdoel bereikt</a:t>
            </a:r>
            <a:r>
              <a:rPr lang="nl-NL" sz="2800" dirty="0">
                <a:latin typeface="Arial" panose="020B0604020202020204" pitchFamily="34" charset="0"/>
              </a:rPr>
              <a:t>?</a:t>
            </a:r>
            <a:endParaRPr lang="nl-NL" sz="2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9" name="Pijl-omlaag 8"/>
          <p:cNvSpPr/>
          <p:nvPr/>
        </p:nvSpPr>
        <p:spPr>
          <a:xfrm>
            <a:off x="879961" y="2407462"/>
            <a:ext cx="472964" cy="7620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848" y="3623096"/>
            <a:ext cx="457199" cy="77144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57" y="4849795"/>
            <a:ext cx="509190" cy="90838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052" y="934642"/>
            <a:ext cx="558555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043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Ondersteunende activiteiten</a:t>
            </a:r>
            <a:br>
              <a:rPr lang="nl-NL" dirty="0" smtClean="0"/>
            </a:br>
            <a:r>
              <a:rPr lang="nl-NL" dirty="0" smtClean="0">
                <a:solidFill>
                  <a:srgbClr val="FF0000"/>
                </a:solidFill>
              </a:rPr>
              <a:t>close reading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4332" y="2210574"/>
            <a:ext cx="8946541" cy="4195481"/>
          </a:xfrm>
        </p:spPr>
        <p:txBody>
          <a:bodyPr>
            <a:normAutofit lnSpcReduction="10000"/>
          </a:bodyPr>
          <a:lstStyle/>
          <a:p>
            <a:r>
              <a:rPr lang="nl-NL" sz="2400" dirty="0" smtClean="0"/>
              <a:t>herlezen</a:t>
            </a: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aantekeningen maken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tekstgerichte </a:t>
            </a:r>
            <a:r>
              <a:rPr lang="nl-NL" sz="2400" dirty="0" smtClean="0"/>
              <a:t>vragen formuleren</a:t>
            </a: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discussiëren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 smtClean="0"/>
              <a:t>samenwerken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1741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117" y="452718"/>
            <a:ext cx="9677717" cy="703420"/>
          </a:xfrm>
        </p:spPr>
        <p:txBody>
          <a:bodyPr/>
          <a:lstStyle/>
          <a:p>
            <a:r>
              <a:rPr lang="nl-NL" sz="3200" dirty="0"/>
              <a:t>WAT VRAAGT </a:t>
            </a:r>
            <a:r>
              <a:rPr lang="nl-NL" sz="3200" dirty="0">
                <a:solidFill>
                  <a:srgbClr val="FF0000"/>
                </a:solidFill>
              </a:rPr>
              <a:t>CLOSE READING </a:t>
            </a:r>
            <a:r>
              <a:rPr lang="nl-NL" sz="3200" dirty="0"/>
              <a:t>VAN </a:t>
            </a:r>
            <a:r>
              <a:rPr lang="nl-NL" sz="3200" dirty="0" smtClean="0"/>
              <a:t>STUDENT?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dirty="0" smtClean="0"/>
              <a:t> 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•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98938" y="1382110"/>
            <a:ext cx="10673255" cy="4866289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de </a:t>
            </a:r>
            <a:r>
              <a:rPr lang="nl-NL" dirty="0">
                <a:solidFill>
                  <a:schemeClr val="accent1"/>
                </a:solidFill>
              </a:rPr>
              <a:t>tekst </a:t>
            </a:r>
            <a:r>
              <a:rPr lang="nl-NL" dirty="0" smtClean="0">
                <a:solidFill>
                  <a:schemeClr val="accent1"/>
                </a:solidFill>
              </a:rPr>
              <a:t>centraal </a:t>
            </a:r>
            <a:r>
              <a:rPr lang="nl-NL" dirty="0" smtClean="0"/>
              <a:t>stellen </a:t>
            </a:r>
            <a:r>
              <a:rPr lang="nl-NL" dirty="0"/>
              <a:t>en voortdurend </a:t>
            </a:r>
            <a:r>
              <a:rPr lang="nl-NL" dirty="0" smtClean="0"/>
              <a:t>bewijs </a:t>
            </a:r>
            <a:r>
              <a:rPr lang="nl-NL" dirty="0"/>
              <a:t>in de tekst zoeken. </a:t>
            </a:r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/>
              <a:t>tekst </a:t>
            </a:r>
            <a:r>
              <a:rPr lang="nl-NL" dirty="0" smtClean="0">
                <a:solidFill>
                  <a:schemeClr val="accent1"/>
                </a:solidFill>
              </a:rPr>
              <a:t>letterlijk </a:t>
            </a:r>
            <a:r>
              <a:rPr lang="nl-NL" dirty="0" smtClean="0"/>
              <a:t>goed lezen</a:t>
            </a:r>
          </a:p>
          <a:p>
            <a:r>
              <a:rPr lang="nl-NL" dirty="0" smtClean="0"/>
              <a:t>zich </a:t>
            </a:r>
            <a:r>
              <a:rPr lang="nl-NL" dirty="0"/>
              <a:t>richten op de </a:t>
            </a:r>
            <a:r>
              <a:rPr lang="nl-NL" dirty="0">
                <a:solidFill>
                  <a:schemeClr val="accent1"/>
                </a:solidFill>
              </a:rPr>
              <a:t>schrijver </a:t>
            </a:r>
            <a:r>
              <a:rPr lang="nl-NL" dirty="0" smtClean="0"/>
              <a:t>en </a:t>
            </a:r>
            <a:r>
              <a:rPr lang="nl-NL" dirty="0"/>
              <a:t>diens </a:t>
            </a:r>
            <a:r>
              <a:rPr lang="nl-NL" dirty="0" smtClean="0">
                <a:solidFill>
                  <a:schemeClr val="accent1"/>
                </a:solidFill>
              </a:rPr>
              <a:t>woordgebruik</a:t>
            </a:r>
            <a:r>
              <a:rPr lang="nl-NL" dirty="0"/>
              <a:t>;</a:t>
            </a:r>
          </a:p>
          <a:p>
            <a:r>
              <a:rPr lang="nl-NL" dirty="0" smtClean="0">
                <a:solidFill>
                  <a:schemeClr val="accent1"/>
                </a:solidFill>
              </a:rPr>
              <a:t>leren nadenken </a:t>
            </a:r>
            <a:r>
              <a:rPr lang="nl-NL" dirty="0" smtClean="0"/>
              <a:t>over </a:t>
            </a:r>
            <a:r>
              <a:rPr lang="nl-NL" dirty="0"/>
              <a:t>de tekst en/of delen </a:t>
            </a:r>
            <a:r>
              <a:rPr lang="nl-NL" dirty="0" smtClean="0"/>
              <a:t>van </a:t>
            </a:r>
            <a:r>
              <a:rPr lang="nl-NL" dirty="0"/>
              <a:t>de tekst</a:t>
            </a:r>
            <a:r>
              <a:rPr lang="nl-NL" dirty="0" smtClean="0"/>
              <a:t>;</a:t>
            </a:r>
            <a:endParaRPr lang="nl-NL" dirty="0"/>
          </a:p>
          <a:p>
            <a:r>
              <a:rPr lang="nl-NL" dirty="0" smtClean="0">
                <a:solidFill>
                  <a:schemeClr val="accent1"/>
                </a:solidFill>
              </a:rPr>
              <a:t>lezen</a:t>
            </a:r>
            <a:r>
              <a:rPr lang="nl-NL" dirty="0">
                <a:solidFill>
                  <a:schemeClr val="accent1"/>
                </a:solidFill>
              </a:rPr>
              <a:t>, herlezen </a:t>
            </a:r>
            <a:r>
              <a:rPr lang="nl-NL" dirty="0"/>
              <a:t>en </a:t>
            </a:r>
            <a:r>
              <a:rPr lang="nl-NL" dirty="0" smtClean="0"/>
              <a:t>de </a:t>
            </a:r>
            <a:r>
              <a:rPr lang="nl-NL" dirty="0"/>
              <a:t>tekst </a:t>
            </a:r>
            <a:r>
              <a:rPr lang="nl-NL" dirty="0" smtClean="0"/>
              <a:t>bediscussiëren</a:t>
            </a:r>
            <a:r>
              <a:rPr lang="nl-NL" dirty="0"/>
              <a:t>;</a:t>
            </a:r>
          </a:p>
          <a:p>
            <a:r>
              <a:rPr lang="nl-NL" dirty="0" smtClean="0"/>
              <a:t> weten hoe </a:t>
            </a:r>
            <a:r>
              <a:rPr lang="nl-NL" dirty="0"/>
              <a:t>teksten </a:t>
            </a:r>
            <a:r>
              <a:rPr lang="nl-NL" dirty="0">
                <a:solidFill>
                  <a:schemeClr val="accent1"/>
                </a:solidFill>
              </a:rPr>
              <a:t>opgebouwd</a:t>
            </a:r>
            <a:r>
              <a:rPr lang="nl-NL" dirty="0"/>
              <a:t> </a:t>
            </a:r>
            <a:r>
              <a:rPr lang="nl-NL" dirty="0" smtClean="0"/>
              <a:t>zijn</a:t>
            </a:r>
            <a:r>
              <a:rPr lang="nl-NL" dirty="0"/>
              <a:t>;</a:t>
            </a:r>
          </a:p>
          <a:p>
            <a:r>
              <a:rPr lang="nl-NL" dirty="0" smtClean="0"/>
              <a:t> </a:t>
            </a:r>
            <a:r>
              <a:rPr lang="nl-NL" dirty="0" smtClean="0">
                <a:solidFill>
                  <a:schemeClr val="accent1"/>
                </a:solidFill>
              </a:rPr>
              <a:t>leren reflecteren </a:t>
            </a:r>
            <a:r>
              <a:rPr lang="nl-NL" dirty="0" smtClean="0"/>
              <a:t>op </a:t>
            </a:r>
            <a:r>
              <a:rPr lang="nl-NL" dirty="0"/>
              <a:t>de inhoud van de tekst;</a:t>
            </a:r>
          </a:p>
          <a:p>
            <a:r>
              <a:rPr lang="nl-NL" dirty="0" smtClean="0"/>
              <a:t> aantekeningen bij </a:t>
            </a:r>
            <a:r>
              <a:rPr lang="nl-NL" dirty="0"/>
              <a:t>de tekst leren maken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800" dirty="0" smtClean="0">
                <a:solidFill>
                  <a:srgbClr val="FF0000"/>
                </a:solidFill>
              </a:rPr>
              <a:t>Kortom: 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srgbClr val="FF0000"/>
                </a:solidFill>
              </a:rPr>
              <a:t>Close </a:t>
            </a:r>
            <a:r>
              <a:rPr lang="nl-NL" sz="2800" dirty="0">
                <a:solidFill>
                  <a:srgbClr val="FF0000"/>
                </a:solidFill>
              </a:rPr>
              <a:t>reading is geen vaardigheid die vanzelf </a:t>
            </a:r>
            <a:r>
              <a:rPr lang="nl-NL" sz="2800" dirty="0" smtClean="0">
                <a:solidFill>
                  <a:srgbClr val="FF0000"/>
                </a:solidFill>
              </a:rPr>
              <a:t>komt </a:t>
            </a:r>
            <a:r>
              <a:rPr lang="nl-NL" sz="2800" dirty="0">
                <a:solidFill>
                  <a:srgbClr val="FF0000"/>
                </a:solidFill>
              </a:rPr>
              <a:t>aanwaaien. </a:t>
            </a:r>
            <a:endParaRPr lang="nl-NL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 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524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Bronvermelding: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www.ecno.nl/sites/default/files/files/Hand-out%20Presentatie%20workshop%20De%20opkomst%20van%20Close%20Reading%20nader%20bekeken.pdf</a:t>
            </a:r>
            <a:endParaRPr lang="nl-NL" dirty="0" smtClean="0"/>
          </a:p>
          <a:p>
            <a:r>
              <a:rPr lang="nl-NL" dirty="0"/>
              <a:t>HET VERSTERKEN VAN HET </a:t>
            </a:r>
            <a:r>
              <a:rPr lang="nl-NL" dirty="0" smtClean="0"/>
              <a:t>BEGRIJPEND </a:t>
            </a:r>
            <a:r>
              <a:rPr lang="nl-NL" dirty="0"/>
              <a:t>LEZEN </a:t>
            </a:r>
            <a:r>
              <a:rPr lang="nl-NL" dirty="0" smtClean="0"/>
              <a:t>DOOR CLOSE </a:t>
            </a:r>
            <a:r>
              <a:rPr lang="nl-NL" dirty="0"/>
              <a:t>READING</a:t>
            </a:r>
          </a:p>
          <a:p>
            <a:r>
              <a:rPr lang="nl-NL" dirty="0">
                <a:solidFill>
                  <a:srgbClr val="FF0000"/>
                </a:solidFill>
              </a:rPr>
              <a:t>Dr. Kees </a:t>
            </a:r>
            <a:r>
              <a:rPr lang="nl-NL" dirty="0" err="1">
                <a:solidFill>
                  <a:srgbClr val="FF0000"/>
                </a:solidFill>
              </a:rPr>
              <a:t>Vernooy</a:t>
            </a:r>
            <a:endParaRPr lang="nl-NL" dirty="0">
              <a:solidFill>
                <a:srgbClr val="FF0000"/>
              </a:solidFill>
            </a:endParaRPr>
          </a:p>
          <a:p>
            <a:r>
              <a:rPr lang="nl-NL" dirty="0"/>
              <a:t>Lector emeritus Effectief </a:t>
            </a:r>
            <a:r>
              <a:rPr lang="nl-NL" dirty="0" smtClean="0"/>
              <a:t>taal en </a:t>
            </a:r>
            <a:r>
              <a:rPr lang="nl-NL" dirty="0"/>
              <a:t>leesonderwijs</a:t>
            </a:r>
          </a:p>
          <a:p>
            <a:r>
              <a:rPr lang="nl-NL" dirty="0"/>
              <a:t>Expertisebureau Effectief onderwijs</a:t>
            </a:r>
          </a:p>
          <a:p>
            <a:r>
              <a:rPr lang="nl-NL" dirty="0"/>
              <a:t>16 november 2017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4886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</TotalTime>
  <Words>332</Words>
  <Application>Microsoft Office PowerPoint</Application>
  <PresentationFormat>Breedbeeld</PresentationFormat>
  <Paragraphs>67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Close reading</vt:lpstr>
      <vt:lpstr>Wat zijn de doelen van  close reading? </vt:lpstr>
      <vt:lpstr>WAAR GAAT HET BIJ CLOSE READING OM? WAT ZIJN BELANGRIJKE ACTIVITEITEN? </vt:lpstr>
      <vt:lpstr>PowerPoint-presentatie</vt:lpstr>
      <vt:lpstr>Ondersteunende activiteiten close reading</vt:lpstr>
      <vt:lpstr>WAT VRAAGT CLOSE READING VAN STUDENT?   • </vt:lpstr>
      <vt:lpstr>Bronvermelding:</vt:lpstr>
    </vt:vector>
  </TitlesOfParts>
  <Company>Haagse Hogeschool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Close reading</dc:title>
  <dc:creator>Dijk, M.C.J. van</dc:creator>
  <cp:lastModifiedBy>Dijk, M.C.J. van</cp:lastModifiedBy>
  <cp:revision>5</cp:revision>
  <dcterms:created xsi:type="dcterms:W3CDTF">2019-10-06T09:57:46Z</dcterms:created>
  <dcterms:modified xsi:type="dcterms:W3CDTF">2019-10-06T10:34:17Z</dcterms:modified>
</cp:coreProperties>
</file>